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4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</p:sldIdLst>
  <p:sldSz cy="8229600" cx="14630400"/>
  <p:notesSz cx="8229600" cy="14630400"/>
  <p:embeddedFontLst>
    <p:embeddedFont>
      <p:font typeface="Inter"/>
      <p:regular r:id="rId20"/>
      <p:bold r:id="rId21"/>
      <p:italic r:id="rId22"/>
      <p:boldItalic r:id="rId23"/>
    </p:embeddedFont>
    <p:embeddedFont>
      <p:font typeface="Petrona"/>
      <p:bold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Inter-regular.fntdata"/><Relationship Id="rId22" Type="http://schemas.openxmlformats.org/officeDocument/2006/relationships/font" Target="fonts/Inter-italic.fntdata"/><Relationship Id="rId21" Type="http://schemas.openxmlformats.org/officeDocument/2006/relationships/font" Target="fonts/Inter-bold.fntdata"/><Relationship Id="rId24" Type="http://schemas.openxmlformats.org/officeDocument/2006/relationships/font" Target="fonts/Petrona-bold.fntdata"/><Relationship Id="rId23" Type="http://schemas.openxmlformats.org/officeDocument/2006/relationships/font" Target="fonts/Inter-boldItalic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schemas.openxmlformats.org/officeDocument/2006/relationships/font" Target="fonts/Petrona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8" name="Google Shape;58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" name="Google Shape;59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0" name="Google Shape;19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1" name="Google Shape;191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3" name="Google Shape;203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5" name="Google Shape;215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6" name="Google Shape;216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3" name="Google Shape;223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9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1" name="Google Shape;231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2" name="Google Shape;232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9" name="Google Shape;69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" name="Google Shape;70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9" name="Google Shape;79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" name="Google Shape;80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0" name="Google Shape;17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bg>
      <p:bgPr>
        <a:solidFill>
          <a:srgbClr val="000000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bg>
      <p:bgPr>
        <a:solidFill>
          <a:srgbClr val="000000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8" name="Google Shape;38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1 master">
  <p:cSld name="Slide 11 master">
    <p:bg>
      <p:bgPr>
        <a:solidFill>
          <a:srgbClr val="000000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1" name="Google Shape;41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2 master">
  <p:cSld name="Slide 12 master">
    <p:bg>
      <p:bgPr>
        <a:solidFill>
          <a:srgbClr val="000000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4" name="Google Shape;44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3 master">
  <p:cSld name="Slide 13 master">
    <p:bg>
      <p:bgPr>
        <a:solidFill>
          <a:srgbClr val="000000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4 master">
  <p:cSld name="Slide 14 master">
    <p:bg>
      <p:bgPr>
        <a:solidFill>
          <a:srgbClr val="000000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0" name="Google Shape;5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5 master">
  <p:cSld name="Slide 15 master">
    <p:bg>
      <p:bgPr>
        <a:solidFill>
          <a:srgbClr val="000000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3" name="Google Shape;53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" name="Google Shape;1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bg>
      <p:bgPr>
        <a:solidFill>
          <a:srgbClr val="0000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0" name="Google Shape;2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6" name="Google Shape;2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9" name="Google Shape;2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bg>
      <p:bgPr>
        <a:solidFill>
          <a:srgbClr val="000000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2" name="Google Shape;32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bg>
      <p:bgPr>
        <a:solidFill>
          <a:srgbClr val="00000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theme" Target="../theme/theme2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8.png"/><Relationship Id="rId4" Type="http://schemas.openxmlformats.org/officeDocument/2006/relationships/image" Target="../media/image20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7.png"/><Relationship Id="rId4" Type="http://schemas.openxmlformats.org/officeDocument/2006/relationships/image" Target="../media/image3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5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0.png"/><Relationship Id="rId4" Type="http://schemas.openxmlformats.org/officeDocument/2006/relationships/image" Target="../media/image28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1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7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png"/><Relationship Id="rId4" Type="http://schemas.openxmlformats.org/officeDocument/2006/relationships/image" Target="../media/image24.png"/><Relationship Id="rId5" Type="http://schemas.openxmlformats.org/officeDocument/2006/relationships/image" Target="../media/image22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3.png"/><Relationship Id="rId4" Type="http://schemas.openxmlformats.org/officeDocument/2006/relationships/image" Target="../media/image15.png"/><Relationship Id="rId5" Type="http://schemas.openxmlformats.org/officeDocument/2006/relationships/image" Target="../media/image25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9.png"/><Relationship Id="rId4" Type="http://schemas.openxmlformats.org/officeDocument/2006/relationships/image" Target="../media/image33.png"/><Relationship Id="rId5" Type="http://schemas.openxmlformats.org/officeDocument/2006/relationships/image" Target="../media/image26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1" name="Google Shape;6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8"/>
          <p:cNvSpPr/>
          <p:nvPr/>
        </p:nvSpPr>
        <p:spPr>
          <a:xfrm>
            <a:off x="793790" y="2320885"/>
            <a:ext cx="7556421" cy="2232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Security Threats, Attacks &amp; Vulnerabilities on IT &amp; OT Systems</a:t>
            </a:r>
            <a:endParaRPr b="0" i="0" sz="4650" u="none" cap="none" strike="noStrike"/>
          </a:p>
        </p:txBody>
      </p:sp>
      <p:sp>
        <p:nvSpPr>
          <p:cNvPr id="63" name="Google Shape;63;p18"/>
          <p:cNvSpPr/>
          <p:nvPr/>
        </p:nvSpPr>
        <p:spPr>
          <a:xfrm>
            <a:off x="793790" y="4893826"/>
            <a:ext cx="7556421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A Comprehensive Technical Presentation for IT and OT Professionals</a:t>
            </a:r>
            <a:endParaRPr b="0" i="0" sz="1750" u="none" cap="none" strike="noStrike"/>
          </a:p>
        </p:txBody>
      </p:sp>
      <p:sp>
        <p:nvSpPr>
          <p:cNvPr id="64" name="Google Shape;64;p18"/>
          <p:cNvSpPr/>
          <p:nvPr/>
        </p:nvSpPr>
        <p:spPr>
          <a:xfrm>
            <a:off x="793790" y="5528786"/>
            <a:ext cx="362903" cy="362903"/>
          </a:xfrm>
          <a:prstGeom prst="roundRect">
            <a:avLst>
              <a:gd fmla="val 25194296" name="adj"/>
            </a:avLst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5" name="Google Shape;65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10" y="5536406"/>
            <a:ext cx="347663" cy="347663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8"/>
          <p:cNvSpPr/>
          <p:nvPr/>
        </p:nvSpPr>
        <p:spPr>
          <a:xfrm>
            <a:off x="1270040" y="5511879"/>
            <a:ext cx="3014186" cy="3968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909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Inter"/>
              <a:buNone/>
            </a:pPr>
            <a:r>
              <a:rPr b="1" i="0" lang="en-US" sz="220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by sridhar nallamothu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3" name="Google Shape;193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4" name="Google Shape;194;p27"/>
          <p:cNvSpPr/>
          <p:nvPr/>
        </p:nvSpPr>
        <p:spPr>
          <a:xfrm>
            <a:off x="6280190" y="1647944"/>
            <a:ext cx="7556421" cy="14885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Secure Network Segmentation</a:t>
            </a:r>
            <a:endParaRPr b="0" i="0" sz="4650" u="none" cap="none" strike="noStrike"/>
          </a:p>
        </p:txBody>
      </p:sp>
      <p:sp>
        <p:nvSpPr>
          <p:cNvPr id="195" name="Google Shape;195;p27"/>
          <p:cNvSpPr/>
          <p:nvPr/>
        </p:nvSpPr>
        <p:spPr>
          <a:xfrm>
            <a:off x="6280190" y="3589973"/>
            <a:ext cx="3608070" cy="7484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5850"/>
              <a:buFont typeface="Petrona"/>
              <a:buNone/>
            </a:pPr>
            <a:r>
              <a:rPr b="1" i="0" lang="en-US" sz="585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1</a:t>
            </a:r>
            <a:endParaRPr b="0" i="0" sz="5850" u="none" cap="none" strike="noStrike"/>
          </a:p>
        </p:txBody>
      </p:sp>
      <p:sp>
        <p:nvSpPr>
          <p:cNvPr id="196" name="Google Shape;196;p27"/>
          <p:cNvSpPr/>
          <p:nvPr/>
        </p:nvSpPr>
        <p:spPr>
          <a:xfrm>
            <a:off x="6595705" y="4621768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Critical Systems</a:t>
            </a:r>
            <a:endParaRPr b="0" i="0" sz="2300" u="none" cap="none" strike="noStrike"/>
          </a:p>
        </p:txBody>
      </p:sp>
      <p:sp>
        <p:nvSpPr>
          <p:cNvPr id="197" name="Google Shape;197;p27"/>
          <p:cNvSpPr/>
          <p:nvPr/>
        </p:nvSpPr>
        <p:spPr>
          <a:xfrm>
            <a:off x="6280190" y="5129927"/>
            <a:ext cx="3608070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Isolate critical infrastructure from external networks to limit attack exposure.</a:t>
            </a:r>
            <a:endParaRPr b="0" i="0" sz="1750" u="none" cap="none" strike="noStrike"/>
          </a:p>
        </p:txBody>
      </p:sp>
      <p:sp>
        <p:nvSpPr>
          <p:cNvPr id="198" name="Google Shape;198;p27"/>
          <p:cNvSpPr/>
          <p:nvPr/>
        </p:nvSpPr>
        <p:spPr>
          <a:xfrm>
            <a:off x="10228421" y="3589973"/>
            <a:ext cx="3608189" cy="7484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5850"/>
              <a:buFont typeface="Petrona"/>
              <a:buNone/>
            </a:pPr>
            <a:r>
              <a:rPr b="1" i="0" lang="en-US" sz="585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2</a:t>
            </a:r>
            <a:endParaRPr b="0" i="0" sz="5850" u="none" cap="none" strike="noStrike"/>
          </a:p>
        </p:txBody>
      </p:sp>
      <p:sp>
        <p:nvSpPr>
          <p:cNvPr id="199" name="Google Shape;199;p27"/>
          <p:cNvSpPr/>
          <p:nvPr/>
        </p:nvSpPr>
        <p:spPr>
          <a:xfrm>
            <a:off x="10543937" y="4621768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VLANs</a:t>
            </a:r>
            <a:endParaRPr b="0" i="0" sz="2300" u="none" cap="none" strike="noStrike"/>
          </a:p>
        </p:txBody>
      </p:sp>
      <p:sp>
        <p:nvSpPr>
          <p:cNvPr id="200" name="Google Shape;200;p27"/>
          <p:cNvSpPr/>
          <p:nvPr/>
        </p:nvSpPr>
        <p:spPr>
          <a:xfrm>
            <a:off x="10228421" y="5129927"/>
            <a:ext cx="3608189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Use Virtual Local Area Networks (VLANs) to separate traffic and prevent attacks from spreading within the network.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5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28"/>
          <p:cNvSpPr/>
          <p:nvPr/>
        </p:nvSpPr>
        <p:spPr>
          <a:xfrm>
            <a:off x="793790" y="794385"/>
            <a:ext cx="10956727" cy="744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Compliance &amp; Regulatory Requirements</a:t>
            </a:r>
            <a:endParaRPr b="0" i="0" sz="4650" u="none" cap="none" strike="noStrike"/>
          </a:p>
        </p:txBody>
      </p:sp>
      <p:pic>
        <p:nvPicPr>
          <p:cNvPr descr="preencoded.png" id="207" name="Google Shape;207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790" y="1992273"/>
            <a:ext cx="6351270" cy="3925372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Google Shape;208;p28"/>
          <p:cNvSpPr/>
          <p:nvPr/>
        </p:nvSpPr>
        <p:spPr>
          <a:xfrm>
            <a:off x="793790" y="6201132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IEC 62443</a:t>
            </a:r>
            <a:endParaRPr b="0" i="0" sz="2300" u="none" cap="none" strike="noStrike"/>
          </a:p>
        </p:txBody>
      </p:sp>
      <p:sp>
        <p:nvSpPr>
          <p:cNvPr id="209" name="Google Shape;209;p28"/>
          <p:cNvSpPr/>
          <p:nvPr/>
        </p:nvSpPr>
        <p:spPr>
          <a:xfrm>
            <a:off x="793790" y="6709291"/>
            <a:ext cx="6351270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Industrial cybersecurity framework providing guidelines for securing industrial control systems.</a:t>
            </a:r>
            <a:endParaRPr b="0" i="0" sz="1750" u="none" cap="none" strike="noStrike"/>
          </a:p>
        </p:txBody>
      </p:sp>
      <p:pic>
        <p:nvPicPr>
          <p:cNvPr descr="preencoded.png" id="210" name="Google Shape;210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85221" y="1992273"/>
            <a:ext cx="6351389" cy="3925372"/>
          </a:xfrm>
          <a:prstGeom prst="rect">
            <a:avLst/>
          </a:prstGeom>
          <a:noFill/>
          <a:ln>
            <a:noFill/>
          </a:ln>
        </p:spPr>
      </p:pic>
      <p:sp>
        <p:nvSpPr>
          <p:cNvPr id="211" name="Google Shape;211;p28"/>
          <p:cNvSpPr/>
          <p:nvPr/>
        </p:nvSpPr>
        <p:spPr>
          <a:xfrm>
            <a:off x="7485221" y="6201132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ISO 27001</a:t>
            </a:r>
            <a:endParaRPr b="0" i="0" sz="2300" u="none" cap="none" strike="noStrike"/>
          </a:p>
        </p:txBody>
      </p:sp>
      <p:sp>
        <p:nvSpPr>
          <p:cNvPr id="212" name="Google Shape;212;p28"/>
          <p:cNvSpPr/>
          <p:nvPr/>
        </p:nvSpPr>
        <p:spPr>
          <a:xfrm>
            <a:off x="7485221" y="6709291"/>
            <a:ext cx="6351389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IT security management standard that outlines best practices for protecting information assets.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18" name="Google Shape;218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9" name="Google Shape;219;p29"/>
          <p:cNvSpPr/>
          <p:nvPr/>
        </p:nvSpPr>
        <p:spPr>
          <a:xfrm>
            <a:off x="793790" y="2283976"/>
            <a:ext cx="7556421" cy="2232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Case Study: Colonial Pipeline Ransomware Attack (2021)</a:t>
            </a:r>
            <a:endParaRPr b="0" i="0" sz="4650" u="none" cap="none" strike="noStrike"/>
          </a:p>
        </p:txBody>
      </p:sp>
      <p:sp>
        <p:nvSpPr>
          <p:cNvPr id="220" name="Google Shape;220;p29"/>
          <p:cNvSpPr/>
          <p:nvPr/>
        </p:nvSpPr>
        <p:spPr>
          <a:xfrm>
            <a:off x="793790" y="4856917"/>
            <a:ext cx="7556421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An unpatched VPN vulnerability led to a ransomware attack that disrupted fuel supply across the U.S., highlighting the need for comprehensive security practices in both IT and OT environments.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5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p30"/>
          <p:cNvSpPr/>
          <p:nvPr/>
        </p:nvSpPr>
        <p:spPr>
          <a:xfrm>
            <a:off x="793790" y="1974294"/>
            <a:ext cx="6644878" cy="744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Future of IT-OT Security</a:t>
            </a:r>
            <a:endParaRPr b="0" i="0" sz="4650" u="none" cap="none" strike="noStrike"/>
          </a:p>
        </p:txBody>
      </p:sp>
      <p:pic>
        <p:nvPicPr>
          <p:cNvPr descr="preencoded.png" id="227" name="Google Shape;227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597593" y="3318153"/>
            <a:ext cx="3626882" cy="27218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28" name="Google Shape;228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405926" y="3318153"/>
            <a:ext cx="3626882" cy="27218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4" name="Google Shape;234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31"/>
          <p:cNvSpPr/>
          <p:nvPr/>
        </p:nvSpPr>
        <p:spPr>
          <a:xfrm>
            <a:off x="6280190" y="1916192"/>
            <a:ext cx="5954197" cy="744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Recommendations</a:t>
            </a:r>
            <a:endParaRPr b="0" i="0" sz="4650" u="none" cap="none" strike="noStrike"/>
          </a:p>
        </p:txBody>
      </p:sp>
      <p:sp>
        <p:nvSpPr>
          <p:cNvPr id="236" name="Google Shape;236;p31"/>
          <p:cNvSpPr/>
          <p:nvPr/>
        </p:nvSpPr>
        <p:spPr>
          <a:xfrm>
            <a:off x="6280190" y="3255764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7" name="Google Shape;237;p31"/>
          <p:cNvSpPr/>
          <p:nvPr/>
        </p:nvSpPr>
        <p:spPr>
          <a:xfrm>
            <a:off x="6903839" y="3255764"/>
            <a:ext cx="3041213" cy="7441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Multi-Layered Security</a:t>
            </a:r>
            <a:endParaRPr b="0" i="0" sz="2300" u="none" cap="none" strike="noStrike"/>
          </a:p>
        </p:txBody>
      </p:sp>
      <p:sp>
        <p:nvSpPr>
          <p:cNvPr id="238" name="Google Shape;238;p31"/>
          <p:cNvSpPr/>
          <p:nvPr/>
        </p:nvSpPr>
        <p:spPr>
          <a:xfrm>
            <a:off x="6903839" y="4135993"/>
            <a:ext cx="3041213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Implement a layered security approach with multiple defenses to protect against different types of attacks.</a:t>
            </a:r>
            <a:endParaRPr b="0" i="0" sz="1750" u="none" cap="none" strike="noStrike"/>
          </a:p>
        </p:txBody>
      </p:sp>
      <p:sp>
        <p:nvSpPr>
          <p:cNvPr id="239" name="Google Shape;239;p31"/>
          <p:cNvSpPr/>
          <p:nvPr/>
        </p:nvSpPr>
        <p:spPr>
          <a:xfrm>
            <a:off x="10171867" y="3255764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31"/>
          <p:cNvSpPr/>
          <p:nvPr/>
        </p:nvSpPr>
        <p:spPr>
          <a:xfrm>
            <a:off x="10795516" y="3255764"/>
            <a:ext cx="3041213" cy="7441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Regular Security Testing &amp; Audits</a:t>
            </a:r>
            <a:endParaRPr b="0" i="0" sz="2300" u="none" cap="none" strike="noStrike"/>
          </a:p>
        </p:txBody>
      </p:sp>
      <p:sp>
        <p:nvSpPr>
          <p:cNvPr id="241" name="Google Shape;241;p31"/>
          <p:cNvSpPr/>
          <p:nvPr/>
        </p:nvSpPr>
        <p:spPr>
          <a:xfrm>
            <a:off x="10795516" y="4135993"/>
            <a:ext cx="3041213" cy="217741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Perform regular penetration testing, vulnerability assessments, and security audits to identify and address potential vulnerabilities.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47" name="Google Shape;247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32"/>
          <p:cNvSpPr/>
          <p:nvPr/>
        </p:nvSpPr>
        <p:spPr>
          <a:xfrm>
            <a:off x="793790" y="3209687"/>
            <a:ext cx="5954197" cy="744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Q&amp;A Session</a:t>
            </a:r>
            <a:endParaRPr b="0" i="0" sz="4650" u="none" cap="none" strike="noStrike"/>
          </a:p>
        </p:txBody>
      </p:sp>
      <p:sp>
        <p:nvSpPr>
          <p:cNvPr id="249" name="Google Shape;249;p32"/>
          <p:cNvSpPr/>
          <p:nvPr/>
        </p:nvSpPr>
        <p:spPr>
          <a:xfrm>
            <a:off x="793790" y="4294108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Open forum for questions and discussion on IT-OT security best practices and emerging threats.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19"/>
          <p:cNvSpPr/>
          <p:nvPr/>
        </p:nvSpPr>
        <p:spPr>
          <a:xfrm>
            <a:off x="793790" y="2513290"/>
            <a:ext cx="5954197" cy="744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Introduction</a:t>
            </a:r>
            <a:endParaRPr b="0" i="0" sz="4650" u="none" cap="none" strike="noStrike"/>
          </a:p>
        </p:txBody>
      </p:sp>
      <p:sp>
        <p:nvSpPr>
          <p:cNvPr id="73" name="Google Shape;73;p19"/>
          <p:cNvSpPr/>
          <p:nvPr/>
        </p:nvSpPr>
        <p:spPr>
          <a:xfrm>
            <a:off x="793790" y="3824526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IT &amp; OT Convergence</a:t>
            </a:r>
            <a:endParaRPr b="0" i="0" sz="2300" u="none" cap="none" strike="noStrike"/>
          </a:p>
        </p:txBody>
      </p:sp>
      <p:sp>
        <p:nvSpPr>
          <p:cNvPr id="74" name="Google Shape;74;p19"/>
          <p:cNvSpPr/>
          <p:nvPr/>
        </p:nvSpPr>
        <p:spPr>
          <a:xfrm>
            <a:off x="793790" y="4423410"/>
            <a:ext cx="6244709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Information Technology (IT) and Operational Technology (OT) systems are increasingly interconnected, creating a new era of cybersecurity challenges.</a:t>
            </a:r>
            <a:endParaRPr b="0" i="0" sz="1750" u="none" cap="none" strike="noStrike"/>
          </a:p>
        </p:txBody>
      </p:sp>
      <p:sp>
        <p:nvSpPr>
          <p:cNvPr id="75" name="Google Shape;75;p19"/>
          <p:cNvSpPr/>
          <p:nvPr/>
        </p:nvSpPr>
        <p:spPr>
          <a:xfrm>
            <a:off x="7599521" y="3824526"/>
            <a:ext cx="3903702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The New Security Landscape</a:t>
            </a:r>
            <a:endParaRPr b="0" i="0" sz="2300" u="none" cap="none" strike="noStrike"/>
          </a:p>
        </p:txBody>
      </p:sp>
      <p:sp>
        <p:nvSpPr>
          <p:cNvPr id="76" name="Google Shape;76;p19"/>
          <p:cNvSpPr/>
          <p:nvPr/>
        </p:nvSpPr>
        <p:spPr>
          <a:xfrm>
            <a:off x="7599521" y="4423410"/>
            <a:ext cx="6244709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This interconnectedness brings opportunities for efficiency, but it also widens the attack surface for malicious actors.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2" name="Google Shape;8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3" name="Google Shape;83;p20"/>
          <p:cNvSpPr/>
          <p:nvPr/>
        </p:nvSpPr>
        <p:spPr>
          <a:xfrm>
            <a:off x="793790" y="835223"/>
            <a:ext cx="7556421" cy="14885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Common IT Security Threats</a:t>
            </a:r>
            <a:endParaRPr b="0" i="0" sz="4650" u="none" cap="none" strike="noStrike"/>
          </a:p>
        </p:txBody>
      </p:sp>
      <p:sp>
        <p:nvSpPr>
          <p:cNvPr id="84" name="Google Shape;84;p20"/>
          <p:cNvSpPr/>
          <p:nvPr/>
        </p:nvSpPr>
        <p:spPr>
          <a:xfrm>
            <a:off x="793790" y="2663904"/>
            <a:ext cx="3664863" cy="2800707"/>
          </a:xfrm>
          <a:prstGeom prst="roundRect">
            <a:avLst>
              <a:gd fmla="val 3402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" name="Google Shape;85;p20"/>
          <p:cNvSpPr/>
          <p:nvPr/>
        </p:nvSpPr>
        <p:spPr>
          <a:xfrm>
            <a:off x="1028224" y="2898338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Ransomware</a:t>
            </a:r>
            <a:endParaRPr b="0" i="0" sz="2300" u="none" cap="none" strike="noStrike"/>
          </a:p>
        </p:txBody>
      </p:sp>
      <p:sp>
        <p:nvSpPr>
          <p:cNvPr id="86" name="Google Shape;86;p20"/>
          <p:cNvSpPr/>
          <p:nvPr/>
        </p:nvSpPr>
        <p:spPr>
          <a:xfrm>
            <a:off x="1028224" y="3406497"/>
            <a:ext cx="3195995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A type of malware that encrypts data and demands payment for its decryption.</a:t>
            </a:r>
            <a:endParaRPr b="0" i="0" sz="1750" u="none" cap="none" strike="noStrike"/>
          </a:p>
        </p:txBody>
      </p:sp>
      <p:sp>
        <p:nvSpPr>
          <p:cNvPr id="87" name="Google Shape;87;p20"/>
          <p:cNvSpPr/>
          <p:nvPr/>
        </p:nvSpPr>
        <p:spPr>
          <a:xfrm>
            <a:off x="4685467" y="2663904"/>
            <a:ext cx="3664863" cy="2800707"/>
          </a:xfrm>
          <a:prstGeom prst="roundRect">
            <a:avLst>
              <a:gd fmla="val 3402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0"/>
          <p:cNvSpPr/>
          <p:nvPr/>
        </p:nvSpPr>
        <p:spPr>
          <a:xfrm>
            <a:off x="4919901" y="2898338"/>
            <a:ext cx="3195995" cy="7441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Advanced Persistent Threats (APTs)</a:t>
            </a:r>
            <a:endParaRPr b="0" i="0" sz="2300" u="none" cap="none" strike="noStrike"/>
          </a:p>
        </p:txBody>
      </p:sp>
      <p:sp>
        <p:nvSpPr>
          <p:cNvPr id="89" name="Google Shape;89;p20"/>
          <p:cNvSpPr/>
          <p:nvPr/>
        </p:nvSpPr>
        <p:spPr>
          <a:xfrm>
            <a:off x="4919901" y="3778568"/>
            <a:ext cx="3195995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Long-term, targeted cyberattacks designed to steal sensitive data or disrupt operations.</a:t>
            </a:r>
            <a:endParaRPr b="0" i="0" sz="1750" u="none" cap="none" strike="noStrike"/>
          </a:p>
        </p:txBody>
      </p:sp>
      <p:sp>
        <p:nvSpPr>
          <p:cNvPr id="90" name="Google Shape;90;p20"/>
          <p:cNvSpPr/>
          <p:nvPr/>
        </p:nvSpPr>
        <p:spPr>
          <a:xfrm>
            <a:off x="793790" y="5691426"/>
            <a:ext cx="7556421" cy="1702832"/>
          </a:xfrm>
          <a:prstGeom prst="roundRect">
            <a:avLst>
              <a:gd fmla="val 5595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0"/>
          <p:cNvSpPr/>
          <p:nvPr/>
        </p:nvSpPr>
        <p:spPr>
          <a:xfrm>
            <a:off x="1028224" y="5925860"/>
            <a:ext cx="6144220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Distributed Denial-of-Service (DDoS) Attacks</a:t>
            </a:r>
            <a:endParaRPr b="0" i="0" sz="2300" u="none" cap="none" strike="noStrike"/>
          </a:p>
        </p:txBody>
      </p:sp>
      <p:sp>
        <p:nvSpPr>
          <p:cNvPr id="92" name="Google Shape;92;p20"/>
          <p:cNvSpPr/>
          <p:nvPr/>
        </p:nvSpPr>
        <p:spPr>
          <a:xfrm>
            <a:off x="1028224" y="6434018"/>
            <a:ext cx="7087553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Overwhelm systems with traffic, causing them to crash or become unavailable.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8" name="Google Shape;98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1"/>
          <p:cNvSpPr/>
          <p:nvPr/>
        </p:nvSpPr>
        <p:spPr>
          <a:xfrm>
            <a:off x="793790" y="1239679"/>
            <a:ext cx="6322814" cy="744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OT Security Challenges</a:t>
            </a:r>
            <a:endParaRPr b="0" i="0" sz="4650" u="none" cap="none" strike="noStrike"/>
          </a:p>
        </p:txBody>
      </p:sp>
      <p:sp>
        <p:nvSpPr>
          <p:cNvPr id="100" name="Google Shape;100;p21"/>
          <p:cNvSpPr/>
          <p:nvPr/>
        </p:nvSpPr>
        <p:spPr>
          <a:xfrm>
            <a:off x="793790" y="2579251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1"/>
          <p:cNvSpPr/>
          <p:nvPr/>
        </p:nvSpPr>
        <p:spPr>
          <a:xfrm>
            <a:off x="972503" y="2655689"/>
            <a:ext cx="152876" cy="3573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800"/>
              <a:buFont typeface="Petrona"/>
              <a:buNone/>
            </a:pPr>
            <a:r>
              <a:rPr b="1" i="0" lang="en-US" sz="28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1</a:t>
            </a:r>
            <a:endParaRPr b="0" i="0" sz="2800" u="none" cap="none" strike="noStrike"/>
          </a:p>
        </p:txBody>
      </p:sp>
      <p:sp>
        <p:nvSpPr>
          <p:cNvPr id="102" name="Google Shape;102;p21"/>
          <p:cNvSpPr/>
          <p:nvPr/>
        </p:nvSpPr>
        <p:spPr>
          <a:xfrm>
            <a:off x="1530906" y="2579251"/>
            <a:ext cx="2927747" cy="7441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SCADA System Vulnerabilities</a:t>
            </a:r>
            <a:endParaRPr b="0" i="0" sz="2300" u="none" cap="none" strike="noStrike"/>
          </a:p>
        </p:txBody>
      </p:sp>
      <p:sp>
        <p:nvSpPr>
          <p:cNvPr id="103" name="Google Shape;103;p21"/>
          <p:cNvSpPr/>
          <p:nvPr/>
        </p:nvSpPr>
        <p:spPr>
          <a:xfrm>
            <a:off x="1530906" y="3459480"/>
            <a:ext cx="2927747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Industrial Control Systems (SCADA) often have weak access controls, making them vulnerable to exploits.</a:t>
            </a:r>
            <a:endParaRPr b="0" i="0" sz="1750" u="none" cap="none" strike="noStrike"/>
          </a:p>
        </p:txBody>
      </p:sp>
      <p:sp>
        <p:nvSpPr>
          <p:cNvPr id="104" name="Google Shape;104;p21"/>
          <p:cNvSpPr/>
          <p:nvPr/>
        </p:nvSpPr>
        <p:spPr>
          <a:xfrm>
            <a:off x="4685467" y="2579251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1"/>
          <p:cNvSpPr/>
          <p:nvPr/>
        </p:nvSpPr>
        <p:spPr>
          <a:xfrm>
            <a:off x="4839295" y="2655689"/>
            <a:ext cx="202525" cy="3573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800"/>
              <a:buFont typeface="Petrona"/>
              <a:buNone/>
            </a:pPr>
            <a:r>
              <a:rPr b="1" i="0" lang="en-US" sz="28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2</a:t>
            </a:r>
            <a:endParaRPr b="0" i="0" sz="2800" u="none" cap="none" strike="noStrike"/>
          </a:p>
        </p:txBody>
      </p:sp>
      <p:sp>
        <p:nvSpPr>
          <p:cNvPr id="106" name="Google Shape;106;p21"/>
          <p:cNvSpPr/>
          <p:nvPr/>
        </p:nvSpPr>
        <p:spPr>
          <a:xfrm>
            <a:off x="5422583" y="2579251"/>
            <a:ext cx="2927747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Legacy Systems</a:t>
            </a:r>
            <a:endParaRPr b="0" i="0" sz="2300" u="none" cap="none" strike="noStrike"/>
          </a:p>
        </p:txBody>
      </p:sp>
      <p:sp>
        <p:nvSpPr>
          <p:cNvPr id="107" name="Google Shape;107;p21"/>
          <p:cNvSpPr/>
          <p:nvPr/>
        </p:nvSpPr>
        <p:spPr>
          <a:xfrm>
            <a:off x="5422583" y="3087410"/>
            <a:ext cx="2927747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Outdated software in OT environments may lack security updates and patches, creating significant risks.</a:t>
            </a:r>
            <a:endParaRPr b="0" i="0" sz="1750" u="none" cap="none" strike="noStrike"/>
          </a:p>
        </p:txBody>
      </p:sp>
      <p:sp>
        <p:nvSpPr>
          <p:cNvPr id="108" name="Google Shape;108;p21"/>
          <p:cNvSpPr/>
          <p:nvPr/>
        </p:nvSpPr>
        <p:spPr>
          <a:xfrm>
            <a:off x="793790" y="5755958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" name="Google Shape;109;p21"/>
          <p:cNvSpPr/>
          <p:nvPr/>
        </p:nvSpPr>
        <p:spPr>
          <a:xfrm>
            <a:off x="947857" y="5832396"/>
            <a:ext cx="202168" cy="3573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800"/>
              <a:buFont typeface="Petrona"/>
              <a:buNone/>
            </a:pPr>
            <a:r>
              <a:rPr b="1" i="0" lang="en-US" sz="28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3</a:t>
            </a:r>
            <a:endParaRPr b="0" i="0" sz="2800" u="none" cap="none" strike="noStrike"/>
          </a:p>
        </p:txBody>
      </p:sp>
      <p:sp>
        <p:nvSpPr>
          <p:cNvPr id="110" name="Google Shape;110;p21"/>
          <p:cNvSpPr/>
          <p:nvPr/>
        </p:nvSpPr>
        <p:spPr>
          <a:xfrm>
            <a:off x="1530906" y="5755958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Remote Access Risks</a:t>
            </a:r>
            <a:endParaRPr b="0" i="0" sz="2300" u="none" cap="none" strike="noStrike"/>
          </a:p>
        </p:txBody>
      </p:sp>
      <p:sp>
        <p:nvSpPr>
          <p:cNvPr id="111" name="Google Shape;111;p21"/>
          <p:cNvSpPr/>
          <p:nvPr/>
        </p:nvSpPr>
        <p:spPr>
          <a:xfrm>
            <a:off x="1530906" y="6264116"/>
            <a:ext cx="6819305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Increased reliance on remote access for management and monitoring expands the attack surface.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7" name="Google Shape;117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835235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2"/>
          <p:cNvSpPr/>
          <p:nvPr/>
        </p:nvSpPr>
        <p:spPr>
          <a:xfrm>
            <a:off x="793790" y="3794879"/>
            <a:ext cx="6869906" cy="744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IT-OT Convergence Risks</a:t>
            </a:r>
            <a:endParaRPr b="0" i="0" sz="4650" u="none" cap="none" strike="noStrike"/>
          </a:p>
        </p:txBody>
      </p:sp>
      <p:pic>
        <p:nvPicPr>
          <p:cNvPr descr="preencoded.png" id="119" name="Google Shape;119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790" y="4879300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2"/>
          <p:cNvSpPr/>
          <p:nvPr/>
        </p:nvSpPr>
        <p:spPr>
          <a:xfrm>
            <a:off x="793790" y="5673090"/>
            <a:ext cx="3400306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Increased Attack Surface</a:t>
            </a:r>
            <a:endParaRPr b="0" i="0" sz="2300" u="none" cap="none" strike="noStrike"/>
          </a:p>
        </p:txBody>
      </p:sp>
      <p:sp>
        <p:nvSpPr>
          <p:cNvPr id="121" name="Google Shape;121;p22"/>
          <p:cNvSpPr/>
          <p:nvPr/>
        </p:nvSpPr>
        <p:spPr>
          <a:xfrm>
            <a:off x="793790" y="6181249"/>
            <a:ext cx="6351270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IT-based attacks can now directly impact physical infrastructure, such as power grids or manufacturing plants.</a:t>
            </a:r>
            <a:endParaRPr b="0" i="0" sz="1750" u="none" cap="none" strike="noStrike"/>
          </a:p>
        </p:txBody>
      </p:sp>
      <p:pic>
        <p:nvPicPr>
          <p:cNvPr descr="preencoded.png" id="122" name="Google Shape;122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85221" y="4879300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2"/>
          <p:cNvSpPr/>
          <p:nvPr/>
        </p:nvSpPr>
        <p:spPr>
          <a:xfrm>
            <a:off x="7485221" y="5673090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Lack of Segmentation</a:t>
            </a:r>
            <a:endParaRPr b="0" i="0" sz="2300" u="none" cap="none" strike="noStrike"/>
          </a:p>
        </p:txBody>
      </p:sp>
      <p:sp>
        <p:nvSpPr>
          <p:cNvPr id="124" name="Google Shape;124;p22"/>
          <p:cNvSpPr/>
          <p:nvPr/>
        </p:nvSpPr>
        <p:spPr>
          <a:xfrm>
            <a:off x="7485221" y="6181249"/>
            <a:ext cx="6351389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Weak separation between IT and OT networks allows attacks to easily spread and compromise critical systems.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3"/>
          <p:cNvSpPr/>
          <p:nvPr/>
        </p:nvSpPr>
        <p:spPr>
          <a:xfrm>
            <a:off x="793790" y="2508766"/>
            <a:ext cx="8581430" cy="744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Threat Intelligence &amp; Detection</a:t>
            </a:r>
            <a:endParaRPr b="0" i="0" sz="4650" u="none" cap="none" strike="noStrike"/>
          </a:p>
        </p:txBody>
      </p:sp>
      <p:sp>
        <p:nvSpPr>
          <p:cNvPr id="131" name="Google Shape;131;p23"/>
          <p:cNvSpPr/>
          <p:nvPr/>
        </p:nvSpPr>
        <p:spPr>
          <a:xfrm>
            <a:off x="793790" y="3820001"/>
            <a:ext cx="6244709" cy="7441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Security Information and Event Management (SIEM)</a:t>
            </a:r>
            <a:endParaRPr b="0" i="0" sz="2300" u="none" cap="none" strike="noStrike"/>
          </a:p>
        </p:txBody>
      </p:sp>
      <p:sp>
        <p:nvSpPr>
          <p:cNvPr id="132" name="Google Shape;132;p23"/>
          <p:cNvSpPr/>
          <p:nvPr/>
        </p:nvSpPr>
        <p:spPr>
          <a:xfrm>
            <a:off x="793790" y="4790956"/>
            <a:ext cx="6244709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Provides real-time monitoring and analysis of security events to detect suspicious activity.</a:t>
            </a:r>
            <a:endParaRPr b="0" i="0" sz="1750" u="none" cap="none" strike="noStrike"/>
          </a:p>
        </p:txBody>
      </p:sp>
      <p:sp>
        <p:nvSpPr>
          <p:cNvPr id="133" name="Google Shape;133;p23"/>
          <p:cNvSpPr/>
          <p:nvPr/>
        </p:nvSpPr>
        <p:spPr>
          <a:xfrm>
            <a:off x="7599521" y="3820001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Threat Hunting</a:t>
            </a:r>
            <a:endParaRPr b="0" i="0" sz="2300" u="none" cap="none" strike="noStrike"/>
          </a:p>
        </p:txBody>
      </p:sp>
      <p:sp>
        <p:nvSpPr>
          <p:cNvPr id="134" name="Google Shape;134;p23"/>
          <p:cNvSpPr/>
          <p:nvPr/>
        </p:nvSpPr>
        <p:spPr>
          <a:xfrm>
            <a:off x="7599521" y="4418886"/>
            <a:ext cx="6244709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Proactively searches for potential attacks by analyzing network traffic, logs, and other data.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0" name="Google Shape;140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4"/>
          <p:cNvSpPr/>
          <p:nvPr/>
        </p:nvSpPr>
        <p:spPr>
          <a:xfrm>
            <a:off x="793790" y="1385888"/>
            <a:ext cx="7556421" cy="148851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Penetration Testing &amp; Vulnerability Assessment</a:t>
            </a:r>
            <a:endParaRPr b="0" i="0" sz="4650" u="none" cap="none" strike="noStrike"/>
          </a:p>
        </p:txBody>
      </p:sp>
      <p:pic>
        <p:nvPicPr>
          <p:cNvPr descr="preencoded.png" id="142" name="Google Shape;142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790" y="3214568"/>
            <a:ext cx="1134070" cy="1814513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4"/>
          <p:cNvSpPr/>
          <p:nvPr/>
        </p:nvSpPr>
        <p:spPr>
          <a:xfrm>
            <a:off x="2268022" y="3441382"/>
            <a:ext cx="2977039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Ethical Hacking</a:t>
            </a:r>
            <a:endParaRPr b="0" i="0" sz="2300" u="none" cap="none" strike="noStrike"/>
          </a:p>
        </p:txBody>
      </p:sp>
      <p:sp>
        <p:nvSpPr>
          <p:cNvPr id="144" name="Google Shape;144;p24"/>
          <p:cNvSpPr/>
          <p:nvPr/>
        </p:nvSpPr>
        <p:spPr>
          <a:xfrm>
            <a:off x="2268022" y="3949541"/>
            <a:ext cx="6082189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Simulates attacks to identify vulnerabilities before malicious actors can exploit them.</a:t>
            </a:r>
            <a:endParaRPr b="0" i="0" sz="1750" u="none" cap="none" strike="noStrike"/>
          </a:p>
        </p:txBody>
      </p:sp>
      <p:pic>
        <p:nvPicPr>
          <p:cNvPr descr="preencoded.png" id="145" name="Google Shape;145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93790" y="5029081"/>
            <a:ext cx="1134070" cy="1814513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4"/>
          <p:cNvSpPr/>
          <p:nvPr/>
        </p:nvSpPr>
        <p:spPr>
          <a:xfrm>
            <a:off x="2268022" y="5255895"/>
            <a:ext cx="3225046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Regular Security Audits</a:t>
            </a:r>
            <a:endParaRPr b="0" i="0" sz="2300" u="none" cap="none" strike="noStrike"/>
          </a:p>
        </p:txBody>
      </p:sp>
      <p:sp>
        <p:nvSpPr>
          <p:cNvPr id="147" name="Google Shape;147;p24"/>
          <p:cNvSpPr/>
          <p:nvPr/>
        </p:nvSpPr>
        <p:spPr>
          <a:xfrm>
            <a:off x="2268022" y="5764054"/>
            <a:ext cx="6082189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Ensures compliance with security policies and best practices, identifying and addressing potential issues.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25"/>
          <p:cNvSpPr/>
          <p:nvPr/>
        </p:nvSpPr>
        <p:spPr>
          <a:xfrm>
            <a:off x="750094" y="589359"/>
            <a:ext cx="9479994" cy="7031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Petrona"/>
              <a:buNone/>
            </a:pPr>
            <a:r>
              <a:rPr b="1" i="0" lang="en-US" sz="440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Access Control &amp; Zero Trust Security</a:t>
            </a:r>
            <a:endParaRPr b="0" i="0" sz="4400" u="none" cap="none" strike="noStrike"/>
          </a:p>
        </p:txBody>
      </p:sp>
      <p:pic>
        <p:nvPicPr>
          <p:cNvPr descr="preencoded.png" id="154" name="Google Shape;15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49297" y="1721168"/>
            <a:ext cx="2166461" cy="1937504"/>
          </a:xfrm>
          <a:prstGeom prst="rect">
            <a:avLst/>
          </a:prstGeom>
          <a:noFill/>
          <a:ln>
            <a:noFill/>
          </a:ln>
        </p:spPr>
      </p:pic>
      <p:sp>
        <p:nvSpPr>
          <p:cNvPr id="155" name="Google Shape;155;p25"/>
          <p:cNvSpPr/>
          <p:nvPr/>
        </p:nvSpPr>
        <p:spPr>
          <a:xfrm>
            <a:off x="3975140" y="2733913"/>
            <a:ext cx="114657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5952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00"/>
              <a:buFont typeface="Petrona"/>
              <a:buNone/>
            </a:pPr>
            <a:r>
              <a:rPr b="1" i="0" lang="en-US" sz="21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1</a:t>
            </a:r>
            <a:endParaRPr b="0" i="0" sz="2100" u="none" cap="none" strike="noStrike"/>
          </a:p>
        </p:txBody>
      </p:sp>
      <p:sp>
        <p:nvSpPr>
          <p:cNvPr id="156" name="Google Shape;156;p25"/>
          <p:cNvSpPr/>
          <p:nvPr/>
        </p:nvSpPr>
        <p:spPr>
          <a:xfrm>
            <a:off x="5330071" y="2278380"/>
            <a:ext cx="4413647" cy="3515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Petrona"/>
              <a:buNone/>
            </a:pPr>
            <a:r>
              <a:rPr b="1" i="0" lang="en-US" sz="22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Role-Based Access Control (RBAC)</a:t>
            </a:r>
            <a:endParaRPr b="0" i="0" sz="2200" u="none" cap="none" strike="noStrike"/>
          </a:p>
        </p:txBody>
      </p:sp>
      <p:sp>
        <p:nvSpPr>
          <p:cNvPr id="157" name="Google Shape;157;p25"/>
          <p:cNvSpPr/>
          <p:nvPr/>
        </p:nvSpPr>
        <p:spPr>
          <a:xfrm>
            <a:off x="5330071" y="2758559"/>
            <a:ext cx="6571417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50"/>
              <a:buFont typeface="Inter"/>
              <a:buNone/>
            </a:pPr>
            <a:r>
              <a:rPr b="0" i="0" lang="en-US" sz="16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Restricts user privileges based on their roles and responsibilities.</a:t>
            </a:r>
            <a:endParaRPr b="0" i="0" sz="1650" u="none" cap="none" strike="noStrike"/>
          </a:p>
        </p:txBody>
      </p:sp>
      <p:sp>
        <p:nvSpPr>
          <p:cNvPr id="158" name="Google Shape;158;p25"/>
          <p:cNvSpPr/>
          <p:nvPr/>
        </p:nvSpPr>
        <p:spPr>
          <a:xfrm>
            <a:off x="5169337" y="3670221"/>
            <a:ext cx="8657392" cy="15240"/>
          </a:xfrm>
          <a:prstGeom prst="roundRect">
            <a:avLst>
              <a:gd fmla="val 590661" name="adj"/>
            </a:avLst>
          </a:prstGeom>
          <a:solidFill>
            <a:srgbClr val="B2D4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59" name="Google Shape;159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66067" y="3712250"/>
            <a:ext cx="4332923" cy="1937504"/>
          </a:xfrm>
          <a:prstGeom prst="rect">
            <a:avLst/>
          </a:prstGeom>
          <a:noFill/>
          <a:ln>
            <a:noFill/>
          </a:ln>
        </p:spPr>
      </p:pic>
      <p:sp>
        <p:nvSpPr>
          <p:cNvPr id="160" name="Google Shape;160;p25"/>
          <p:cNvSpPr/>
          <p:nvPr/>
        </p:nvSpPr>
        <p:spPr>
          <a:xfrm>
            <a:off x="3956447" y="4466630"/>
            <a:ext cx="151924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5952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00"/>
              <a:buFont typeface="Petrona"/>
              <a:buNone/>
            </a:pPr>
            <a:r>
              <a:rPr b="1" i="0" lang="en-US" sz="21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2</a:t>
            </a:r>
            <a:endParaRPr b="0" i="0" sz="2100" u="none" cap="none" strike="noStrike"/>
          </a:p>
        </p:txBody>
      </p:sp>
      <p:sp>
        <p:nvSpPr>
          <p:cNvPr id="161" name="Google Shape;161;p25"/>
          <p:cNvSpPr/>
          <p:nvPr/>
        </p:nvSpPr>
        <p:spPr>
          <a:xfrm>
            <a:off x="6413302" y="4098012"/>
            <a:ext cx="4517946" cy="3515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Petrona"/>
              <a:buNone/>
            </a:pPr>
            <a:r>
              <a:rPr b="1" i="0" lang="en-US" sz="22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Multi-Factor Authentication (MFA)</a:t>
            </a:r>
            <a:endParaRPr b="0" i="0" sz="2200" u="none" cap="none" strike="noStrike"/>
          </a:p>
        </p:txBody>
      </p:sp>
      <p:sp>
        <p:nvSpPr>
          <p:cNvPr id="162" name="Google Shape;162;p25"/>
          <p:cNvSpPr/>
          <p:nvPr/>
        </p:nvSpPr>
        <p:spPr>
          <a:xfrm>
            <a:off x="6413302" y="4578191"/>
            <a:ext cx="7252692" cy="68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50"/>
              <a:buFont typeface="Inter"/>
              <a:buNone/>
            </a:pPr>
            <a:r>
              <a:rPr b="0" i="0" lang="en-US" sz="16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Adds an extra layer of security by requiring multiple forms of authentication, such as passwords, biometrics, or tokens.</a:t>
            </a:r>
            <a:endParaRPr b="0" i="0" sz="1650" u="none" cap="none" strike="noStrike"/>
          </a:p>
        </p:txBody>
      </p:sp>
      <p:sp>
        <p:nvSpPr>
          <p:cNvPr id="163" name="Google Shape;163;p25"/>
          <p:cNvSpPr/>
          <p:nvPr/>
        </p:nvSpPr>
        <p:spPr>
          <a:xfrm>
            <a:off x="6252567" y="5661303"/>
            <a:ext cx="7574161" cy="15240"/>
          </a:xfrm>
          <a:prstGeom prst="roundRect">
            <a:avLst>
              <a:gd fmla="val 590661" name="adj"/>
            </a:avLst>
          </a:prstGeom>
          <a:solidFill>
            <a:srgbClr val="B2D4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64" name="Google Shape;164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82836" y="5703332"/>
            <a:ext cx="6499384" cy="1937504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5"/>
          <p:cNvSpPr/>
          <p:nvPr/>
        </p:nvSpPr>
        <p:spPr>
          <a:xfrm>
            <a:off x="3956685" y="6457712"/>
            <a:ext cx="151567" cy="428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5952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00"/>
              <a:buFont typeface="Petrona"/>
              <a:buNone/>
            </a:pPr>
            <a:r>
              <a:rPr b="1" i="0" lang="en-US" sz="21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3</a:t>
            </a:r>
            <a:endParaRPr b="0" i="0" sz="2100" u="none" cap="none" strike="noStrike"/>
          </a:p>
        </p:txBody>
      </p:sp>
      <p:sp>
        <p:nvSpPr>
          <p:cNvPr id="166" name="Google Shape;166;p25"/>
          <p:cNvSpPr/>
          <p:nvPr/>
        </p:nvSpPr>
        <p:spPr>
          <a:xfrm>
            <a:off x="7496532" y="5917644"/>
            <a:ext cx="2812971" cy="35159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Petrona"/>
              <a:buNone/>
            </a:pPr>
            <a:r>
              <a:rPr b="1" i="0" lang="en-US" sz="22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Zero Trust Security</a:t>
            </a:r>
            <a:endParaRPr b="0" i="0" sz="2200" u="none" cap="none" strike="noStrike"/>
          </a:p>
        </p:txBody>
      </p:sp>
      <p:sp>
        <p:nvSpPr>
          <p:cNvPr id="167" name="Google Shape;167;p25"/>
          <p:cNvSpPr/>
          <p:nvPr/>
        </p:nvSpPr>
        <p:spPr>
          <a:xfrm>
            <a:off x="7496532" y="6397823"/>
            <a:ext cx="6169462" cy="102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50"/>
              <a:buFont typeface="Inter"/>
              <a:buNone/>
            </a:pPr>
            <a:r>
              <a:rPr b="0" i="0" lang="en-US" sz="16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A security model that assumes no user or device can be trusted by default, requiring strong verification before granting access.</a:t>
            </a:r>
            <a:endParaRPr b="0" i="0" sz="165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2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26"/>
          <p:cNvSpPr/>
          <p:nvPr/>
        </p:nvSpPr>
        <p:spPr>
          <a:xfrm>
            <a:off x="793790" y="1233964"/>
            <a:ext cx="7672983" cy="7442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806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650"/>
              <a:buFont typeface="Petrona"/>
              <a:buNone/>
            </a:pPr>
            <a:r>
              <a:rPr b="1" i="0" lang="en-US" sz="4650" u="none" cap="none" strike="noStrike">
                <a:solidFill>
                  <a:srgbClr val="000000"/>
                </a:solidFill>
                <a:latin typeface="Petrona"/>
                <a:ea typeface="Petrona"/>
                <a:cs typeface="Petrona"/>
                <a:sym typeface="Petrona"/>
              </a:rPr>
              <a:t>Incident Response Planning</a:t>
            </a:r>
            <a:endParaRPr b="0" i="0" sz="4650" u="none" cap="none" strike="noStrike"/>
          </a:p>
        </p:txBody>
      </p:sp>
      <p:sp>
        <p:nvSpPr>
          <p:cNvPr id="174" name="Google Shape;174;p26"/>
          <p:cNvSpPr/>
          <p:nvPr/>
        </p:nvSpPr>
        <p:spPr>
          <a:xfrm>
            <a:off x="793790" y="2431852"/>
            <a:ext cx="2173724" cy="1324689"/>
          </a:xfrm>
          <a:prstGeom prst="roundRect">
            <a:avLst>
              <a:gd fmla="val 7192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6"/>
          <p:cNvSpPr/>
          <p:nvPr/>
        </p:nvSpPr>
        <p:spPr>
          <a:xfrm>
            <a:off x="1028224" y="2867382"/>
            <a:ext cx="121325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Petrona"/>
              <a:buNone/>
            </a:pPr>
            <a:r>
              <a:rPr b="1" i="0" lang="en-US" sz="22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1</a:t>
            </a:r>
            <a:endParaRPr b="0" i="0" sz="2200" u="none" cap="none" strike="noStrike"/>
          </a:p>
        </p:txBody>
      </p:sp>
      <p:sp>
        <p:nvSpPr>
          <p:cNvPr id="176" name="Google Shape;176;p26"/>
          <p:cNvSpPr/>
          <p:nvPr/>
        </p:nvSpPr>
        <p:spPr>
          <a:xfrm>
            <a:off x="3194328" y="2658666"/>
            <a:ext cx="3628192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Identify &amp; Analyze Threats</a:t>
            </a:r>
            <a:endParaRPr b="0" i="0" sz="2300" u="none" cap="none" strike="noStrike"/>
          </a:p>
        </p:txBody>
      </p:sp>
      <p:sp>
        <p:nvSpPr>
          <p:cNvPr id="177" name="Google Shape;177;p26"/>
          <p:cNvSpPr/>
          <p:nvPr/>
        </p:nvSpPr>
        <p:spPr>
          <a:xfrm>
            <a:off x="3194328" y="3166824"/>
            <a:ext cx="7232690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Understand the nature of the attack and assess its potential impact.</a:t>
            </a:r>
            <a:endParaRPr b="0" i="0" sz="1750" u="none" cap="none" strike="noStrike"/>
          </a:p>
        </p:txBody>
      </p:sp>
      <p:sp>
        <p:nvSpPr>
          <p:cNvPr id="178" name="Google Shape;178;p26"/>
          <p:cNvSpPr/>
          <p:nvPr/>
        </p:nvSpPr>
        <p:spPr>
          <a:xfrm>
            <a:off x="3080861" y="3741301"/>
            <a:ext cx="10642402" cy="15240"/>
          </a:xfrm>
          <a:prstGeom prst="roundRect">
            <a:avLst>
              <a:gd fmla="val 625116" name="adj"/>
            </a:avLst>
          </a:prstGeom>
          <a:solidFill>
            <a:srgbClr val="B2D4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9" name="Google Shape;179;p26"/>
          <p:cNvSpPr/>
          <p:nvPr/>
        </p:nvSpPr>
        <p:spPr>
          <a:xfrm>
            <a:off x="793790" y="3869888"/>
            <a:ext cx="4347567" cy="1324689"/>
          </a:xfrm>
          <a:prstGeom prst="roundRect">
            <a:avLst>
              <a:gd fmla="val 7192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0" name="Google Shape;180;p26"/>
          <p:cNvSpPr/>
          <p:nvPr/>
        </p:nvSpPr>
        <p:spPr>
          <a:xfrm>
            <a:off x="1028224" y="4305419"/>
            <a:ext cx="160734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Petrona"/>
              <a:buNone/>
            </a:pPr>
            <a:r>
              <a:rPr b="1" i="0" lang="en-US" sz="22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2</a:t>
            </a:r>
            <a:endParaRPr b="0" i="0" sz="2200" u="none" cap="none" strike="noStrike"/>
          </a:p>
        </p:txBody>
      </p:sp>
      <p:sp>
        <p:nvSpPr>
          <p:cNvPr id="181" name="Google Shape;181;p26"/>
          <p:cNvSpPr/>
          <p:nvPr/>
        </p:nvSpPr>
        <p:spPr>
          <a:xfrm>
            <a:off x="5368171" y="4096703"/>
            <a:ext cx="3630335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Contain &amp; Mitigate Impact</a:t>
            </a:r>
            <a:endParaRPr b="0" i="0" sz="2300" u="none" cap="none" strike="noStrike"/>
          </a:p>
        </p:txBody>
      </p:sp>
      <p:sp>
        <p:nvSpPr>
          <p:cNvPr id="182" name="Google Shape;182;p26"/>
          <p:cNvSpPr/>
          <p:nvPr/>
        </p:nvSpPr>
        <p:spPr>
          <a:xfrm>
            <a:off x="5368171" y="4604861"/>
            <a:ext cx="7831098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Isolate the affected systems and prevent further damage from spreading.</a:t>
            </a:r>
            <a:endParaRPr b="0" i="0" sz="1750" u="none" cap="none" strike="noStrike"/>
          </a:p>
        </p:txBody>
      </p:sp>
      <p:sp>
        <p:nvSpPr>
          <p:cNvPr id="183" name="Google Shape;183;p26"/>
          <p:cNvSpPr/>
          <p:nvPr/>
        </p:nvSpPr>
        <p:spPr>
          <a:xfrm>
            <a:off x="5254704" y="5179338"/>
            <a:ext cx="8468558" cy="15240"/>
          </a:xfrm>
          <a:prstGeom prst="roundRect">
            <a:avLst>
              <a:gd fmla="val 625116" name="adj"/>
            </a:avLst>
          </a:prstGeom>
          <a:solidFill>
            <a:srgbClr val="B2D4E5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6"/>
          <p:cNvSpPr/>
          <p:nvPr/>
        </p:nvSpPr>
        <p:spPr>
          <a:xfrm>
            <a:off x="793790" y="5307925"/>
            <a:ext cx="6521410" cy="1687592"/>
          </a:xfrm>
          <a:prstGeom prst="roundRect">
            <a:avLst>
              <a:gd fmla="val 5645" name="adj"/>
            </a:avLst>
          </a:prstGeom>
          <a:solidFill>
            <a:srgbClr val="CCEEFF"/>
          </a:solidFill>
          <a:ln cap="flat" cmpd="sng" w="9525">
            <a:solidFill>
              <a:srgbClr val="B2D4E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6"/>
          <p:cNvSpPr/>
          <p:nvPr/>
        </p:nvSpPr>
        <p:spPr>
          <a:xfrm>
            <a:off x="1028224" y="5924907"/>
            <a:ext cx="160496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Petrona"/>
              <a:buNone/>
            </a:pPr>
            <a:r>
              <a:rPr b="1" i="0" lang="en-US" sz="22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3</a:t>
            </a:r>
            <a:endParaRPr b="0" i="0" sz="2200" u="none" cap="none" strike="noStrike"/>
          </a:p>
        </p:txBody>
      </p:sp>
      <p:sp>
        <p:nvSpPr>
          <p:cNvPr id="186" name="Google Shape;186;p26"/>
          <p:cNvSpPr/>
          <p:nvPr/>
        </p:nvSpPr>
        <p:spPr>
          <a:xfrm>
            <a:off x="7542014" y="5534739"/>
            <a:ext cx="4248626" cy="37207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086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00"/>
              <a:buFont typeface="Petrona"/>
              <a:buNone/>
            </a:pPr>
            <a:r>
              <a:rPr b="1" i="0" lang="en-US" sz="2300" u="none" cap="none" strike="noStrike">
                <a:solidFill>
                  <a:srgbClr val="272525"/>
                </a:solidFill>
                <a:latin typeface="Petrona"/>
                <a:ea typeface="Petrona"/>
                <a:cs typeface="Petrona"/>
                <a:sym typeface="Petrona"/>
              </a:rPr>
              <a:t>Recover &amp; Strengthen Defenses</a:t>
            </a:r>
            <a:endParaRPr b="0" i="0" sz="2300" u="none" cap="none" strike="noStrike"/>
          </a:p>
        </p:txBody>
      </p:sp>
      <p:sp>
        <p:nvSpPr>
          <p:cNvPr id="187" name="Google Shape;187;p26"/>
          <p:cNvSpPr/>
          <p:nvPr/>
        </p:nvSpPr>
        <p:spPr>
          <a:xfrm>
            <a:off x="7542014" y="6042898"/>
            <a:ext cx="6067782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50"/>
              <a:buFont typeface="Inter"/>
              <a:buNone/>
            </a:pPr>
            <a:r>
              <a:rPr b="0" i="0" lang="en-US" sz="1750" u="none" cap="none" strike="noStrike">
                <a:solidFill>
                  <a:srgbClr val="272525"/>
                </a:solidFill>
                <a:latin typeface="Inter"/>
                <a:ea typeface="Inter"/>
                <a:cs typeface="Inter"/>
                <a:sym typeface="Inter"/>
              </a:rPr>
              <a:t>Restore systems to a safe state and implement measures to prevent future attacks.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